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645920"/>
            <a:ext cx="1033272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100" b="1">
                <a:solidFill>
                  <a:srgbClr val="38BDF8"/>
                </a:solidFill>
                <a:latin typeface="맑은 고딕"/>
              </a:defRPr>
            </a:pPr>
            <a:r>
              <a:t>RESUME &amp; CAREER PORTFOLIO</a:t>
            </a:r>
          </a:p>
          <a:p>
            <a:pPr>
              <a:spcAft>
                <a:spcPts val="800"/>
              </a:spcAft>
              <a:defRPr sz="3600" b="1">
                <a:solidFill>
                  <a:srgbClr val="FFFFFF"/>
                </a:solidFill>
                <a:latin typeface="맑은 고딕"/>
              </a:defRPr>
            </a:pPr>
            <a:r>
              <a:t>홍 길 동  |  HONG GIL DONG</a:t>
            </a:r>
          </a:p>
          <a:p>
            <a:pPr>
              <a:spcAft>
                <a:spcPts val="2400"/>
              </a:spcAft>
              <a:defRPr sz="1800">
                <a:solidFill>
                  <a:srgbClr val="94A3B8"/>
                </a:solidFill>
                <a:latin typeface="맑은 고딕"/>
              </a:defRPr>
            </a:pPr>
            <a:r>
              <a:t>시니어 풀스택 / 백엔드 소프트웨어 엔지니어 &amp; 아키텍트</a:t>
            </a:r>
          </a:p>
          <a:p>
            <a:pPr>
              <a:spcAft>
                <a:spcPts val="3600"/>
              </a:spcAft>
              <a:defRPr sz="1300" i="1">
                <a:solidFill>
                  <a:srgbClr val="CBD5E1"/>
                </a:solidFill>
                <a:latin typeface="맑은 고딕"/>
              </a:defRPr>
            </a:pPr>
            <a:r>
              <a:t>“대규모 트래픽 결제 트랜잭션의 완벽한 정합성과 장애 없는 고가용성 MSA 클라우드 시스템을 구축합니다.”</a:t>
            </a:r>
          </a:p>
          <a:p>
            <a:pPr>
              <a:defRPr sz="1050">
                <a:solidFill>
                  <a:srgbClr val="94A3B8"/>
                </a:solidFill>
                <a:latin typeface="맑은 고딕"/>
              </a:defRPr>
            </a:pPr>
            <a:r>
              <a:t>📞 010-1234-5678   •   ✉️ candidate@example.com   •   📍 서울특별시 강남구   •   🔗 github.com/candidate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2563EB"/>
                </a:solidFill>
                <a:latin typeface="맑은 고딕"/>
              </a:defRPr>
            </a:pPr>
            <a:r>
              <a:t>01  PERSONAL PROFILE &amp; CAREER OVERVIEW</a:t>
            </a:r>
          </a:p>
          <a:p>
            <a:pPr>
              <a:defRPr sz="2000" b="1">
                <a:solidFill>
                  <a:srgbClr val="0F172A"/>
                </a:solidFill>
                <a:latin typeface="맑은 고딕"/>
              </a:defRPr>
            </a:pPr>
            <a:r>
              <a:t>기본 인적사항 및 회사별 경력 요약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45920"/>
            <a:ext cx="3474720" cy="4663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1005840" y="1920240"/>
            <a:ext cx="1188720" cy="1554480"/>
          </a:xfrm>
          <a:prstGeom prst="roundRect">
            <a:avLst/>
          </a:prstGeom>
          <a:solidFill>
            <a:srgbClr val="F1F5F9"/>
          </a:solidFill>
          <a:ln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>
                <a:solidFill>
                  <a:srgbClr val="94A3B8"/>
                </a:solidFill>
                <a:latin typeface="맑은 고딕"/>
              </a:defRPr>
            </a:pPr>
            <a:br/>
            <a:r>
              <a:t>사진</a:t>
            </a:r>
            <a:br/>
            <a:r>
              <a:t>(3×4)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31720" y="1874519"/>
            <a:ext cx="173736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0F172A"/>
                </a:solidFill>
                <a:latin typeface="맑은 고딕"/>
              </a:defRPr>
            </a:pPr>
            <a:r>
              <a:t>홍 길 동</a:t>
            </a:r>
          </a:p>
          <a:p>
            <a:pPr>
              <a:defRPr sz="950">
                <a:solidFill>
                  <a:srgbClr val="64748B"/>
                </a:solidFill>
                <a:latin typeface="맑은 고딕"/>
              </a:defRPr>
            </a:pPr>
            <a:r>
              <a:t>1992.05.15 (만 32세 / 남)</a:t>
            </a:r>
          </a:p>
          <a:p>
            <a:pPr>
              <a:spcBef>
                <a:spcPts val="600"/>
              </a:spcBef>
              <a:defRPr sz="1000" b="1">
                <a:solidFill>
                  <a:srgbClr val="2563EB"/>
                </a:solidFill>
                <a:latin typeface="맑은 고딕"/>
              </a:defRPr>
            </a:pPr>
            <a:r>
              <a:t>총 경력 : 6년 4개월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3657600"/>
            <a:ext cx="2926080" cy="246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950">
                <a:solidFill>
                  <a:srgbClr val="334155"/>
                </a:solidFill>
                <a:latin typeface="맑은 고딕"/>
              </a:defRPr>
            </a:pPr>
            <a:r>
              <a:t>• 연 락 처 : 010-1234-5678</a:t>
            </a:r>
          </a:p>
          <a:p>
            <a:pPr>
              <a:spcAft>
                <a:spcPts val="400"/>
              </a:spcAft>
              <a:defRPr sz="950">
                <a:solidFill>
                  <a:srgbClr val="334155"/>
                </a:solidFill>
                <a:latin typeface="맑은 고딕"/>
              </a:defRPr>
            </a:pPr>
            <a:r>
              <a:t>• 이 메 일 : candidate@example.com</a:t>
            </a:r>
          </a:p>
          <a:p>
            <a:pPr>
              <a:spcAft>
                <a:spcPts val="400"/>
              </a:spcAft>
              <a:defRPr sz="950">
                <a:solidFill>
                  <a:srgbClr val="334155"/>
                </a:solidFill>
                <a:latin typeface="맑은 고딕"/>
              </a:defRPr>
            </a:pPr>
            <a:r>
              <a:t>• 현 주 소 : 서울특별시 강남구</a:t>
            </a:r>
          </a:p>
          <a:p>
            <a:pPr>
              <a:spcAft>
                <a:spcPts val="400"/>
              </a:spcAft>
              <a:defRPr sz="950">
                <a:solidFill>
                  <a:srgbClr val="334155"/>
                </a:solidFill>
                <a:latin typeface="맑은 고딕"/>
              </a:defRPr>
            </a:pPr>
            <a:r>
              <a:t>• 최종학력 : 한국대학교 컴퓨터공학 학사</a:t>
            </a:r>
          </a:p>
          <a:p>
            <a:pPr>
              <a:spcAft>
                <a:spcPts val="400"/>
              </a:spcAft>
              <a:defRPr sz="950">
                <a:solidFill>
                  <a:srgbClr val="334155"/>
                </a:solidFill>
                <a:latin typeface="맑은 고딕"/>
              </a:defRPr>
            </a:pPr>
            <a:r>
              <a:t>• 병역사항 : 군필 (육군 병장 만기제대)</a:t>
            </a:r>
          </a:p>
          <a:p>
            <a:pPr>
              <a:spcAft>
                <a:spcPts val="400"/>
              </a:spcAft>
              <a:defRPr sz="950">
                <a:solidFill>
                  <a:srgbClr val="334155"/>
                </a:solidFill>
                <a:latin typeface="맑은 고딕"/>
              </a:defRPr>
            </a:pPr>
            <a:r>
              <a:t>• 보훈/장애 : 비대상 / 해당없음</a:t>
            </a:r>
          </a:p>
          <a:p>
            <a:pPr>
              <a:spcAft>
                <a:spcPts val="400"/>
              </a:spcAft>
              <a:defRPr sz="950">
                <a:solidFill>
                  <a:srgbClr val="334155"/>
                </a:solidFill>
                <a:latin typeface="맑은 고딕"/>
              </a:defRPr>
            </a:pPr>
            <a:r>
              <a:t>• 희망직무 : 시니어 백엔드 엔지니어 / 테크 리드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89120" y="1645920"/>
            <a:ext cx="7040880" cy="4663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0" y="1828800"/>
            <a:ext cx="6675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0F172A"/>
                </a:solidFill>
                <a:latin typeface="맑은 고딕"/>
              </a:defRPr>
            </a:pPr>
            <a:r>
              <a:t>❚ 주요 회사별 경력 요약 (Career Timeline)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4572000" y="2377440"/>
          <a:ext cx="667512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/>
                <a:gridCol w="1280160"/>
                <a:gridCol w="1188720"/>
                <a:gridCol w="2743200"/>
              </a:tblGrid>
              <a:tr h="1219200">
                <a:tc>
                  <a:txBody>
                    <a:bodyPr/>
                    <a:lstStyle/>
                    <a:p>
                      <a:pPr>
                        <a:defRPr sz="950" b="1">
                          <a:solidFill>
                            <a:srgbClr val="334155"/>
                          </a:solidFill>
                          <a:latin typeface="맑은 고딕"/>
                        </a:defRPr>
                      </a:pPr>
                      <a:r>
                        <a:t>근무 기간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 b="1">
                          <a:solidFill>
                            <a:srgbClr val="334155"/>
                          </a:solidFill>
                          <a:latin typeface="맑은 고딕"/>
                        </a:defRPr>
                      </a:pPr>
                      <a:r>
                        <a:t>회 사 명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 b="1">
                          <a:solidFill>
                            <a:srgbClr val="334155"/>
                          </a:solidFill>
                          <a:latin typeface="맑은 고딕"/>
                        </a:defRPr>
                      </a:pPr>
                      <a:r>
                        <a:t>부서 / 직위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50" b="1">
                          <a:solidFill>
                            <a:srgbClr val="334155"/>
                          </a:solidFill>
                          <a:latin typeface="맑은 고딕"/>
                        </a:defRPr>
                      </a:pPr>
                      <a:r>
                        <a:t>담당 직무 및 주요 성과 요약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</a:tr>
              <a:tr h="1219200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E293B"/>
                          </a:solidFill>
                          <a:latin typeface="맑은 고딕"/>
                        </a:defRPr>
                      </a:pPr>
                      <a:r>
                        <a:t>2021.03 ~ 현재</a:t>
                      </a:r>
                      <a:br/>
                      <a:r>
                        <a:t>(3년 6개월)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E293B"/>
                          </a:solidFill>
                          <a:latin typeface="맑은 고딕"/>
                        </a:defRPr>
                      </a:pPr>
                      <a:r>
                        <a:t>(주)테크커머스</a:t>
                      </a:r>
                      <a:br/>
                      <a:r>
                        <a:t>(시리즈C 핀테크)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E293B"/>
                          </a:solidFill>
                          <a:latin typeface="맑은 고딕"/>
                        </a:defRPr>
                      </a:pPr>
                      <a:r>
                        <a:t>플랫폼개발본부</a:t>
                      </a:r>
                      <a:br/>
                      <a:r>
                        <a:t>책임연구원</a:t>
                      </a:r>
                      <a:br/>
                      <a:r>
                        <a:t>(테크리드)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E293B"/>
                          </a:solidFill>
                          <a:latin typeface="맑은 고딕"/>
                        </a:defRPr>
                      </a:pPr>
                      <a:r>
                        <a:t>• 대규모 트래픽 결제·주문 코어 MSA 아키텍처 설계</a:t>
                      </a:r>
                      <a:br/>
                      <a:r>
                        <a:t>• 피크 TPS 5,000+ 무중단 처리 및 API 지연시간 42% 단축</a:t>
                      </a:r>
                      <a:br/>
                      <a:r>
                        <a:t>• Kafka 기반 분산 트랜잭션 및 Redis 캐싱 레이어 구축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1219200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E293B"/>
                          </a:solidFill>
                          <a:latin typeface="맑은 고딕"/>
                        </a:defRPr>
                      </a:pPr>
                      <a:r>
                        <a:t>2018.07 ~ 2021.02</a:t>
                      </a:r>
                      <a:br/>
                      <a:r>
                        <a:t>(2년 8개월)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E293B"/>
                          </a:solidFill>
                          <a:latin typeface="맑은 고딕"/>
                        </a:defRPr>
                      </a:pPr>
                      <a:r>
                        <a:t>(주)스타트업랩</a:t>
                      </a:r>
                      <a:br/>
                      <a:r>
                        <a:t>(이커머스 스타트업)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E293B"/>
                          </a:solidFill>
                          <a:latin typeface="맑은 고딕"/>
                        </a:defRPr>
                      </a:pPr>
                      <a:r>
                        <a:t>서비스개발팀</a:t>
                      </a:r>
                      <a:br/>
                      <a:r>
                        <a:t>선임연구원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E293B"/>
                          </a:solidFill>
                          <a:latin typeface="맑은 고딕"/>
                        </a:defRPr>
                      </a:pPr>
                      <a:r>
                        <a:t>• 이커머스 상품/장바구니 RESTful API 신규 개발</a:t>
                      </a:r>
                      <a:br/>
                      <a:r>
                        <a:t>• MySQL 쿼리 인덱스 최적화로 슬로우 쿼리 60% 개선</a:t>
                      </a:r>
                      <a:br/>
                      <a:r>
                        <a:t>• 결제 PG사(토스, 이니시스) 모듈 연동 및 정산 로직 구축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2563EB"/>
                </a:solidFill>
                <a:latin typeface="맑은 고딕"/>
              </a:defRPr>
            </a:pPr>
            <a:r>
              <a:t>02  CORE COMPETENCIES &amp; TECH STACK</a:t>
            </a:r>
          </a:p>
          <a:p>
            <a:pPr>
              <a:defRPr sz="2000" b="1">
                <a:solidFill>
                  <a:srgbClr val="0F172A"/>
                </a:solidFill>
                <a:latin typeface="맑은 고딕"/>
              </a:defRPr>
            </a:pPr>
            <a:r>
              <a:t>핵심 보유 기술 스택 및 실무 전문성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45920"/>
            <a:ext cx="5212080" cy="21945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" y="1828800"/>
            <a:ext cx="475488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900" b="1">
                <a:solidFill>
                  <a:srgbClr val="2563EB"/>
                </a:solidFill>
                <a:latin typeface="맑은 고딕"/>
              </a:defRPr>
            </a:pPr>
            <a:r>
              <a:t>01  BACKEND &amp; ARCHITECTURE</a:t>
            </a:r>
          </a:p>
          <a:p>
            <a:pPr>
              <a:spcAft>
                <a:spcPts val="800"/>
              </a:spcAft>
              <a:defRPr sz="1200" b="1">
                <a:solidFill>
                  <a:srgbClr val="0F172A"/>
                </a:solidFill>
                <a:latin typeface="맑은 고딕"/>
              </a:defRPr>
            </a:pPr>
            <a:r>
              <a:t>핵심 백엔드 및 분산 시스템</a:t>
            </a:r>
          </a:p>
          <a:p>
            <a:pPr>
              <a:spcAft>
                <a:spcPts val="300"/>
              </a:spcAft>
              <a:defRPr sz="950">
                <a:solidFill>
                  <a:srgbClr val="475569"/>
                </a:solidFill>
                <a:latin typeface="맑은 고딕"/>
              </a:defRPr>
            </a:pPr>
            <a:r>
              <a:t>•  Java 17 / 21, Kotlin, Spring Boot 3, Spring Cloud</a:t>
            </a:r>
          </a:p>
          <a:p>
            <a:pPr>
              <a:spcAft>
                <a:spcPts val="300"/>
              </a:spcAft>
              <a:defRPr sz="950">
                <a:solidFill>
                  <a:srgbClr val="475569"/>
                </a:solidFill>
                <a:latin typeface="맑은 고딕"/>
              </a:defRPr>
            </a:pPr>
            <a:r>
              <a:t>•  JPA / Hibernate, QueryDSL, MySQL 8.0, PostgreSQL</a:t>
            </a:r>
          </a:p>
          <a:p>
            <a:pPr>
              <a:spcAft>
                <a:spcPts val="300"/>
              </a:spcAft>
              <a:defRPr sz="950">
                <a:solidFill>
                  <a:srgbClr val="475569"/>
                </a:solidFill>
                <a:latin typeface="맑은 고딕"/>
              </a:defRPr>
            </a:pPr>
            <a:r>
              <a:t>•  Event-Driven Architecture, Transactional Outbox Pattern</a:t>
            </a:r>
          </a:p>
          <a:p>
            <a:pPr>
              <a:spcAft>
                <a:spcPts val="300"/>
              </a:spcAft>
              <a:defRPr sz="950">
                <a:solidFill>
                  <a:srgbClr val="475569"/>
                </a:solidFill>
                <a:latin typeface="맑은 고딕"/>
              </a:defRPr>
            </a:pPr>
            <a:r>
              <a:t>•  RESTful API 설계 표준화 및 OpenAPI(Swagger) 문서화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1645920"/>
            <a:ext cx="5212080" cy="21945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46520" y="1828800"/>
            <a:ext cx="475488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900" b="1">
                <a:solidFill>
                  <a:srgbClr val="2563EB"/>
                </a:solidFill>
                <a:latin typeface="맑은 고딕"/>
              </a:defRPr>
            </a:pPr>
            <a:r>
              <a:t>02  DATABASE &amp; MESSAGING</a:t>
            </a:r>
          </a:p>
          <a:p>
            <a:pPr>
              <a:spcAft>
                <a:spcPts val="800"/>
              </a:spcAft>
              <a:defRPr sz="1200" b="1">
                <a:solidFill>
                  <a:srgbClr val="0F172A"/>
                </a:solidFill>
                <a:latin typeface="맑은 고딕"/>
              </a:defRPr>
            </a:pPr>
            <a:r>
              <a:t>데이터 영속성 및 메시지 큐</a:t>
            </a:r>
          </a:p>
          <a:p>
            <a:pPr>
              <a:spcAft>
                <a:spcPts val="300"/>
              </a:spcAft>
              <a:defRPr sz="950">
                <a:solidFill>
                  <a:srgbClr val="475569"/>
                </a:solidFill>
                <a:latin typeface="맑은 고딕"/>
              </a:defRPr>
            </a:pPr>
            <a:r>
              <a:t>•  MySQL (복합 인덱스 최적화, 실행계획 분석, 파티셔닝)</a:t>
            </a:r>
          </a:p>
          <a:p>
            <a:pPr>
              <a:spcAft>
                <a:spcPts val="300"/>
              </a:spcAft>
              <a:defRPr sz="950">
                <a:solidFill>
                  <a:srgbClr val="475569"/>
                </a:solidFill>
                <a:latin typeface="맑은 고딕"/>
              </a:defRPr>
            </a:pPr>
            <a:r>
              <a:t>•  Redis (분산 락 Redisson, Cache-Aside 전략, 세션 클러스터링)</a:t>
            </a:r>
          </a:p>
          <a:p>
            <a:pPr>
              <a:spcAft>
                <a:spcPts val="300"/>
              </a:spcAft>
              <a:defRPr sz="950">
                <a:solidFill>
                  <a:srgbClr val="475569"/>
                </a:solidFill>
                <a:latin typeface="맑은 고딕"/>
              </a:defRPr>
            </a:pPr>
            <a:r>
              <a:t>•  Apache Kafka (대용량 토픽 파티셔닝, 컨슈머 그룹 장애 복구)</a:t>
            </a:r>
          </a:p>
          <a:p>
            <a:pPr>
              <a:spcAft>
                <a:spcPts val="300"/>
              </a:spcAft>
              <a:defRPr sz="950">
                <a:solidFill>
                  <a:srgbClr val="475569"/>
                </a:solidFill>
                <a:latin typeface="맑은 고딕"/>
              </a:defRPr>
            </a:pPr>
            <a:r>
              <a:t>•  Elasticsearch (상품 및 로그 실시간 색인/검색 최적화)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4114800"/>
            <a:ext cx="5212080" cy="21945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" y="4297680"/>
            <a:ext cx="475488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900" b="1">
                <a:solidFill>
                  <a:srgbClr val="2563EB"/>
                </a:solidFill>
                <a:latin typeface="맑은 고딕"/>
              </a:defRPr>
            </a:pPr>
            <a:r>
              <a:t>03  CLOUD &amp; DEVOPS</a:t>
            </a:r>
          </a:p>
          <a:p>
            <a:pPr>
              <a:spcAft>
                <a:spcPts val="800"/>
              </a:spcAft>
              <a:defRPr sz="1200" b="1">
                <a:solidFill>
                  <a:srgbClr val="0F172A"/>
                </a:solidFill>
                <a:latin typeface="맑은 고딕"/>
              </a:defRPr>
            </a:pPr>
            <a:r>
              <a:t>클라우드 인프라 및 가용성</a:t>
            </a:r>
          </a:p>
          <a:p>
            <a:pPr>
              <a:spcAft>
                <a:spcPts val="300"/>
              </a:spcAft>
              <a:defRPr sz="950">
                <a:solidFill>
                  <a:srgbClr val="475569"/>
                </a:solidFill>
                <a:latin typeface="맑은 고딕"/>
              </a:defRPr>
            </a:pPr>
            <a:r>
              <a:t>•  AWS (EKS, EC2, RDS, S3, CloudFront, Route53, ALB)</a:t>
            </a:r>
          </a:p>
          <a:p>
            <a:pPr>
              <a:spcAft>
                <a:spcPts val="300"/>
              </a:spcAft>
              <a:defRPr sz="950">
                <a:solidFill>
                  <a:srgbClr val="475569"/>
                </a:solidFill>
                <a:latin typeface="맑은 고딕"/>
              </a:defRPr>
            </a:pPr>
            <a:r>
              <a:t>•  Docker, Kubernetes, Helm Chart 컨테이너 오케스트레이션</a:t>
            </a:r>
          </a:p>
          <a:p>
            <a:pPr>
              <a:spcAft>
                <a:spcPts val="300"/>
              </a:spcAft>
              <a:defRPr sz="950">
                <a:solidFill>
                  <a:srgbClr val="475569"/>
                </a:solidFill>
                <a:latin typeface="맑은 고딕"/>
              </a:defRPr>
            </a:pPr>
            <a:r>
              <a:t>•  GitHub Actions, ArgoCD 기반 GitOps 무중단 CI/CD 배포</a:t>
            </a:r>
          </a:p>
          <a:p>
            <a:pPr>
              <a:spcAft>
                <a:spcPts val="300"/>
              </a:spcAft>
              <a:defRPr sz="950">
                <a:solidFill>
                  <a:srgbClr val="475569"/>
                </a:solidFill>
                <a:latin typeface="맑은 고딕"/>
              </a:defRPr>
            </a:pPr>
            <a:r>
              <a:t>•  Prometheus, Grafana, Datadog 실시간 APM 모니터링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17920" y="4114800"/>
            <a:ext cx="5212080" cy="21945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46520" y="4297680"/>
            <a:ext cx="475488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900" b="1">
                <a:solidFill>
                  <a:srgbClr val="2563EB"/>
                </a:solidFill>
                <a:latin typeface="맑은 고딕"/>
              </a:defRPr>
            </a:pPr>
            <a:r>
              <a:t>04  ENGINEERING QUALITY</a:t>
            </a:r>
          </a:p>
          <a:p>
            <a:pPr>
              <a:spcAft>
                <a:spcPts val="800"/>
              </a:spcAft>
              <a:defRPr sz="1200" b="1">
                <a:solidFill>
                  <a:srgbClr val="0F172A"/>
                </a:solidFill>
                <a:latin typeface="맑은 고딕"/>
              </a:defRPr>
            </a:pPr>
            <a:r>
              <a:t>엔지니어링 품질 및 협업 문화</a:t>
            </a:r>
          </a:p>
          <a:p>
            <a:pPr>
              <a:spcAft>
                <a:spcPts val="300"/>
              </a:spcAft>
              <a:defRPr sz="950">
                <a:solidFill>
                  <a:srgbClr val="475569"/>
                </a:solidFill>
                <a:latin typeface="맑은 고딕"/>
              </a:defRPr>
            </a:pPr>
            <a:r>
              <a:t>•  TDD, JUnit5, Testcontainers 기반 통합 테스트 자동화</a:t>
            </a:r>
          </a:p>
          <a:p>
            <a:pPr>
              <a:spcAft>
                <a:spcPts val="300"/>
              </a:spcAft>
              <a:defRPr sz="950">
                <a:solidFill>
                  <a:srgbClr val="475569"/>
                </a:solidFill>
                <a:latin typeface="맑은 고딕"/>
              </a:defRPr>
            </a:pPr>
            <a:r>
              <a:t>•  Agile/Scrum 스프린트 운영 및 백로그/스토리 포인트 산정</a:t>
            </a:r>
          </a:p>
          <a:p>
            <a:pPr>
              <a:spcAft>
                <a:spcPts val="300"/>
              </a:spcAft>
              <a:defRPr sz="950">
                <a:solidFill>
                  <a:srgbClr val="475569"/>
                </a:solidFill>
                <a:latin typeface="맑은 고딕"/>
              </a:defRPr>
            </a:pPr>
            <a:r>
              <a:t>•  Git-flow 브랜치 전략 및 상호 코드 리뷰 문화 주도</a:t>
            </a:r>
          </a:p>
          <a:p>
            <a:pPr>
              <a:spcAft>
                <a:spcPts val="300"/>
              </a:spcAft>
              <a:defRPr sz="950">
                <a:solidFill>
                  <a:srgbClr val="475569"/>
                </a:solidFill>
                <a:latin typeface="맑은 고딕"/>
              </a:defRPr>
            </a:pPr>
            <a:r>
              <a:t>•  장애 회고(Post-mortem) 문화 정착 및 재발 방지 대책 수립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2563EB"/>
                </a:solidFill>
                <a:latin typeface="맑은 고딕"/>
              </a:defRPr>
            </a:pPr>
            <a:r>
              <a:t>03  DETAILED PROJECT EXPERIENCE (01)</a:t>
            </a:r>
          </a:p>
          <a:p>
            <a:pPr>
              <a:defRPr sz="2000" b="1">
                <a:solidFill>
                  <a:srgbClr val="0F172A"/>
                </a:solidFill>
                <a:latin typeface="맑은 고딕"/>
              </a:defRPr>
            </a:pPr>
            <a:r>
              <a:t>상세 경력기술서 : 대규모 트래픽 결제 MSA 전환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645920"/>
          <a:ext cx="10698478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3977639"/>
                <a:gridCol w="1371600"/>
                <a:gridCol w="3977639"/>
              </a:tblGrid>
              <a:tr h="502920">
                <a:tc>
                  <a:txBody>
                    <a:bodyPr/>
                    <a:lstStyle/>
                    <a:p>
                      <a:pPr>
                        <a:defRPr sz="900" b="1">
                          <a:solidFill>
                            <a:srgbClr val="475569"/>
                          </a:solidFill>
                          <a:latin typeface="맑은 고딕"/>
                        </a:defRPr>
                      </a:pPr>
                      <a:r>
                        <a:t>프로젝트명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E293B"/>
                          </a:solidFill>
                          <a:latin typeface="맑은 고딕"/>
                        </a:defRPr>
                      </a:pPr>
                      <a:r>
                        <a:t>대규모 트래픽 이커머스 결제 트랜잭션 분리 및 MSA 전환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 b="1">
                          <a:solidFill>
                            <a:srgbClr val="475569"/>
                          </a:solidFill>
                          <a:latin typeface="맑은 고딕"/>
                        </a:defRPr>
                      </a:pPr>
                      <a:r>
                        <a:t>수행 기간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E293B"/>
                          </a:solidFill>
                          <a:latin typeface="맑은 고딕"/>
                        </a:defRPr>
                      </a:pPr>
                      <a:r>
                        <a:t>2023.01 ~ 2024.03 (1년 3개월) | (주)테크커머스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>
                        <a:defRPr sz="900" b="1">
                          <a:solidFill>
                            <a:srgbClr val="475569"/>
                          </a:solidFill>
                          <a:latin typeface="맑은 고딕"/>
                        </a:defRPr>
                      </a:pPr>
                      <a:r>
                        <a:t>담당 역할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E293B"/>
                          </a:solidFill>
                          <a:latin typeface="맑은 고딕"/>
                        </a:defRPr>
                      </a:pPr>
                      <a:r>
                        <a:t>테크 리드 &amp; 백엔드 아키텍트 (기여도 80% / 5인 스쿼드)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 b="1">
                          <a:solidFill>
                            <a:srgbClr val="475569"/>
                          </a:solidFill>
                          <a:latin typeface="맑은 고딕"/>
                        </a:defRPr>
                      </a:pPr>
                      <a:r>
                        <a:t>사용 기술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E293B"/>
                          </a:solidFill>
                          <a:latin typeface="맑은 고딕"/>
                        </a:defRPr>
                      </a:pPr>
                      <a:r>
                        <a:t>Java 17, Spring Boot 3, Redis, Kafka, AWS EKS, MySQL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731520" y="2834640"/>
            <a:ext cx="6858000" cy="3474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2971800"/>
            <a:ext cx="64008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150" b="1">
                <a:solidFill>
                  <a:srgbClr val="0F172A"/>
                </a:solidFill>
                <a:latin typeface="맑은 고딕"/>
              </a:defRPr>
            </a:pPr>
            <a:r>
              <a:t>❚ 프로젝트 배경 및 상세 수행 업무</a:t>
            </a:r>
          </a:p>
          <a:p>
            <a:pPr>
              <a:spcAft>
                <a:spcPts val="600"/>
              </a:spcAft>
              <a:defRPr sz="900">
                <a:solidFill>
                  <a:srgbClr val="334155"/>
                </a:solidFill>
                <a:latin typeface="맑은 고딕"/>
              </a:defRPr>
            </a:pPr>
            <a:r>
              <a:t>• [추진 배경] 프로모션 기간 DB 락 경합으로 인한 결제 장애 및 병목 원천 해소를 위해 결제 코어 MSA 전면 개편</a:t>
            </a:r>
          </a:p>
          <a:p>
            <a:pPr>
              <a:spcAft>
                <a:spcPts val="600"/>
              </a:spcAft>
              <a:defRPr sz="900">
                <a:solidFill>
                  <a:srgbClr val="334155"/>
                </a:solidFill>
                <a:latin typeface="맑은 고딕"/>
              </a:defRPr>
            </a:pPr>
            <a:r>
              <a:t>• [아키텍처 설계] DDD 기반 결제·주문 도메인 분리 및 Transactional Outbox Pattern 기반 데이터 정합성 보장</a:t>
            </a:r>
          </a:p>
          <a:p>
            <a:pPr>
              <a:spcAft>
                <a:spcPts val="600"/>
              </a:spcAft>
              <a:defRPr sz="900">
                <a:solidFill>
                  <a:srgbClr val="334155"/>
                </a:solidFill>
                <a:latin typeface="맑은 고딕"/>
              </a:defRPr>
            </a:pPr>
            <a:r>
              <a:t>• [동시성 제어] Redis Redisson 분산 락을 도입하여 선착순 특가 이벤트 중복 결제 및 재고 오차 방지</a:t>
            </a:r>
          </a:p>
          <a:p>
            <a:pPr>
              <a:spcAft>
                <a:spcPts val="600"/>
              </a:spcAft>
              <a:defRPr sz="900">
                <a:solidFill>
                  <a:srgbClr val="334155"/>
                </a:solidFill>
                <a:latin typeface="맑은 고딕"/>
              </a:defRPr>
            </a:pPr>
            <a:r>
              <a:t>• [성능 최적화] nGrinder 기반 가상 트래픽 부하 테스트 시나리오 작성 및 MySQL 복합 인덱스 튜닝</a:t>
            </a:r>
          </a:p>
          <a:p>
            <a:pPr>
              <a:spcAft>
                <a:spcPts val="600"/>
              </a:spcAft>
              <a:defRPr sz="900">
                <a:solidFill>
                  <a:srgbClr val="334155"/>
                </a:solidFill>
                <a:latin typeface="맑은 고딕"/>
              </a:defRPr>
            </a:pPr>
            <a:r>
              <a:t>• [인프라 운영] AWS EKS 쿠버네티스 클러스터 오케스트레이션 및 무중단 카나리(Canary) 배포 파이프라인 구축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818120" y="2834640"/>
            <a:ext cx="3611880" cy="10789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046720" y="2926080"/>
            <a:ext cx="3200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2563EB"/>
                </a:solidFill>
                <a:latin typeface="맑은 고딕"/>
              </a:defRPr>
            </a:pPr>
            <a:r>
              <a:t>TPS 5,000+</a:t>
            </a:r>
          </a:p>
          <a:p>
            <a:pPr>
              <a:defRPr sz="1000" b="1">
                <a:solidFill>
                  <a:srgbClr val="0F172A"/>
                </a:solidFill>
                <a:latin typeface="맑은 고딕"/>
              </a:defRPr>
            </a:pPr>
            <a:r>
              <a:t>피크 트래픽 무중단 수용</a:t>
            </a:r>
          </a:p>
          <a:p>
            <a:pPr>
              <a:defRPr sz="800">
                <a:solidFill>
                  <a:srgbClr val="64748B"/>
                </a:solidFill>
                <a:latin typeface="맑은 고딕"/>
              </a:defRPr>
            </a:pPr>
            <a:r>
              <a:t>일 1억 건 대규모 프로모션 기간 무장애 서빙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818120" y="4005072"/>
            <a:ext cx="3611880" cy="10789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046720" y="4096512"/>
            <a:ext cx="3200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59669"/>
                </a:solidFill>
                <a:latin typeface="맑은 고딕"/>
              </a:defRPr>
            </a:pPr>
            <a:r>
              <a:t>-42%</a:t>
            </a:r>
          </a:p>
          <a:p>
            <a:pPr>
              <a:defRPr sz="1000" b="1">
                <a:solidFill>
                  <a:srgbClr val="0F172A"/>
                </a:solidFill>
                <a:latin typeface="맑은 고딕"/>
              </a:defRPr>
            </a:pPr>
            <a:r>
              <a:t>API 응답 지연 시간 단축</a:t>
            </a:r>
          </a:p>
          <a:p>
            <a:pPr>
              <a:defRPr sz="800">
                <a:solidFill>
                  <a:srgbClr val="64748B"/>
                </a:solidFill>
                <a:latin typeface="맑은 고딕"/>
              </a:defRPr>
            </a:pPr>
            <a:r>
              <a:t>평균 응답 속도 250ms에서 145ms로 대폭 개선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818120" y="5175504"/>
            <a:ext cx="3611880" cy="10789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046720" y="5266944"/>
            <a:ext cx="3200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D97706"/>
                </a:solidFill>
                <a:latin typeface="맑은 고딕"/>
              </a:defRPr>
            </a:pPr>
            <a:r>
              <a:t>-35%</a:t>
            </a:r>
          </a:p>
          <a:p>
            <a:pPr>
              <a:defRPr sz="1000" b="1">
                <a:solidFill>
                  <a:srgbClr val="0F172A"/>
                </a:solidFill>
                <a:latin typeface="맑은 고딕"/>
              </a:defRPr>
            </a:pPr>
            <a:r>
              <a:t>클라우드 인프라 비용 절감</a:t>
            </a:r>
          </a:p>
          <a:p>
            <a:pPr>
              <a:defRPr sz="800">
                <a:solidFill>
                  <a:srgbClr val="64748B"/>
                </a:solidFill>
                <a:latin typeface="맑은 고딕"/>
              </a:defRPr>
            </a:pPr>
            <a:r>
              <a:t>불필요한 리소스 식별 및 오토스케일링 튜닝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2563EB"/>
                </a:solidFill>
                <a:latin typeface="맑은 고딕"/>
              </a:defRPr>
            </a:pPr>
            <a:r>
              <a:t>04  DETAILED PROJECT EXPERIENCE (02)</a:t>
            </a:r>
          </a:p>
          <a:p>
            <a:pPr>
              <a:defRPr sz="2000" b="1">
                <a:solidFill>
                  <a:srgbClr val="0F172A"/>
                </a:solidFill>
                <a:latin typeface="맑은 고딕"/>
              </a:defRPr>
            </a:pPr>
            <a:r>
              <a:t>상세 경력기술서 : 실시간 이상 거래 탐지(FDS) 파이프라인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645920"/>
          <a:ext cx="10698478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3977639"/>
                <a:gridCol w="1371600"/>
                <a:gridCol w="3977639"/>
              </a:tblGrid>
              <a:tr h="502920">
                <a:tc>
                  <a:txBody>
                    <a:bodyPr/>
                    <a:lstStyle/>
                    <a:p>
                      <a:pPr>
                        <a:defRPr sz="900" b="1">
                          <a:solidFill>
                            <a:srgbClr val="475569"/>
                          </a:solidFill>
                          <a:latin typeface="맑은 고딕"/>
                        </a:defRPr>
                      </a:pPr>
                      <a:r>
                        <a:t>프로젝트명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E293B"/>
                          </a:solidFill>
                          <a:latin typeface="맑은 고딕"/>
                        </a:defRPr>
                      </a:pPr>
                      <a:r>
                        <a:t>실시간 대용량 로그 수집 및 이상 거래 탐지(FDS) 파이프라인 구축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 b="1">
                          <a:solidFill>
                            <a:srgbClr val="475569"/>
                          </a:solidFill>
                          <a:latin typeface="맑은 고딕"/>
                        </a:defRPr>
                      </a:pPr>
                      <a:r>
                        <a:t>수행 기간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E293B"/>
                          </a:solidFill>
                          <a:latin typeface="맑은 고딕"/>
                        </a:defRPr>
                      </a:pPr>
                      <a:r>
                        <a:t>2021.06 ~ 2022.12 (1년 7개월) | (주)테크커머스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>
                        <a:defRPr sz="900" b="1">
                          <a:solidFill>
                            <a:srgbClr val="475569"/>
                          </a:solidFill>
                          <a:latin typeface="맑은 고딕"/>
                        </a:defRPr>
                      </a:pPr>
                      <a:r>
                        <a:t>담당 역할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E293B"/>
                          </a:solidFill>
                          <a:latin typeface="맑은 고딕"/>
                        </a:defRPr>
                      </a:pPr>
                      <a:r>
                        <a:t>코어 백엔드 &amp; 데이터 파이프라인 엔지니어 (기여도 70%)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 b="1">
                          <a:solidFill>
                            <a:srgbClr val="475569"/>
                          </a:solidFill>
                          <a:latin typeface="맑은 고딕"/>
                        </a:defRPr>
                      </a:pPr>
                      <a:r>
                        <a:t>사용 기술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E293B"/>
                          </a:solidFill>
                          <a:latin typeface="맑은 고딕"/>
                        </a:defRPr>
                      </a:pPr>
                      <a:r>
                        <a:t>Kotlin, Spring Boot, Elasticsearch, Kafka, Redis, PostgreSQL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731520" y="2834640"/>
            <a:ext cx="6858000" cy="3474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2971800"/>
            <a:ext cx="64008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150" b="1">
                <a:solidFill>
                  <a:srgbClr val="0F172A"/>
                </a:solidFill>
                <a:latin typeface="맑은 고딕"/>
              </a:defRPr>
            </a:pPr>
            <a:r>
              <a:t>❚ 프로젝트 배경 및 상세 수행 업무</a:t>
            </a:r>
          </a:p>
          <a:p>
            <a:pPr>
              <a:spcAft>
                <a:spcPts val="600"/>
              </a:spcAft>
              <a:defRPr sz="900">
                <a:solidFill>
                  <a:srgbClr val="334155"/>
                </a:solidFill>
                <a:latin typeface="맑은 고딕"/>
              </a:defRPr>
            </a:pPr>
            <a:r>
              <a:t>• [추진 배경] 일 5,000만 건 규모의 거래/로그 데이터를 실시간 분석하여 어뷰징 및 부정 결제를 사전 차단</a:t>
            </a:r>
          </a:p>
          <a:p>
            <a:pPr>
              <a:spcAft>
                <a:spcPts val="600"/>
              </a:spcAft>
              <a:defRPr sz="900">
                <a:solidFill>
                  <a:srgbClr val="334155"/>
                </a:solidFill>
                <a:latin typeface="맑은 고딕"/>
              </a:defRPr>
            </a:pPr>
            <a:r>
              <a:t>• [파이프라인 구축] Kafka 멀티 파티션 컨슈머 클러스터를 구축하여 초당 수만 건의 결제 이벤트 무손실 수집</a:t>
            </a:r>
          </a:p>
          <a:p>
            <a:pPr>
              <a:spcAft>
                <a:spcPts val="600"/>
              </a:spcAft>
              <a:defRPr sz="900">
                <a:solidFill>
                  <a:srgbClr val="334155"/>
                </a:solidFill>
                <a:latin typeface="맑은 고딕"/>
              </a:defRPr>
            </a:pPr>
            <a:r>
              <a:t>• [검색/인덱스 튜닝] Elasticsearch 인덱스 샤딩 및 ILM 생명주기 관리 정책으로 쿼리 응답 속도 3배 개선</a:t>
            </a:r>
          </a:p>
          <a:p>
            <a:pPr>
              <a:spcAft>
                <a:spcPts val="600"/>
              </a:spcAft>
              <a:defRPr sz="900">
                <a:solidFill>
                  <a:srgbClr val="334155"/>
                </a:solidFill>
                <a:latin typeface="맑은 고딕"/>
              </a:defRPr>
            </a:pPr>
            <a:r>
              <a:t>• [룰 엔진 개발] 단시간 고액 반복 결제, 동일 IP 다계정 시도 등 비정상 결제 패턴 실시간 탐지 알고리즘 구현</a:t>
            </a:r>
          </a:p>
          <a:p>
            <a:pPr>
              <a:spcAft>
                <a:spcPts val="600"/>
              </a:spcAft>
              <a:defRPr sz="900">
                <a:solidFill>
                  <a:srgbClr val="334155"/>
                </a:solidFill>
                <a:latin typeface="맑은 고딕"/>
              </a:defRPr>
            </a:pPr>
            <a:r>
              <a:t>• [관제 연동] 실시간 이상 징후 관제 대시보드(WebSocket) 및 보안 담당자 Slack/SMS 긴급 알림 봇 연동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818120" y="2834640"/>
            <a:ext cx="3611880" cy="10789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046720" y="2926080"/>
            <a:ext cx="3200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2563EB"/>
                </a:solidFill>
                <a:latin typeface="맑은 고딕"/>
              </a:defRPr>
            </a:pPr>
            <a:r>
              <a:t>&lt; 450ms</a:t>
            </a:r>
          </a:p>
          <a:p>
            <a:pPr>
              <a:defRPr sz="1000" b="1">
                <a:solidFill>
                  <a:srgbClr val="0F172A"/>
                </a:solidFill>
                <a:latin typeface="맑은 고딕"/>
              </a:defRPr>
            </a:pPr>
            <a:r>
              <a:t>이상 거래 실시간 탐지</a:t>
            </a:r>
          </a:p>
          <a:p>
            <a:pPr>
              <a:defRPr sz="800">
                <a:solidFill>
                  <a:srgbClr val="64748B"/>
                </a:solidFill>
                <a:latin typeface="맑은 고딕"/>
              </a:defRPr>
            </a:pPr>
            <a:r>
              <a:t>이벤트 발생부터 탐지/차단까지 평균 450ms 달성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818120" y="4005072"/>
            <a:ext cx="3611880" cy="10789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046720" y="4096512"/>
            <a:ext cx="3200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59669"/>
                </a:solidFill>
                <a:latin typeface="맑은 고딕"/>
              </a:defRPr>
            </a:pPr>
            <a:r>
              <a:t>연 2.1억원</a:t>
            </a:r>
          </a:p>
          <a:p>
            <a:pPr>
              <a:defRPr sz="1000" b="1">
                <a:solidFill>
                  <a:srgbClr val="0F172A"/>
                </a:solidFill>
                <a:latin typeface="맑은 고딕"/>
              </a:defRPr>
            </a:pPr>
            <a:r>
              <a:t>부정 결제 손실 사전 예방</a:t>
            </a:r>
          </a:p>
          <a:p>
            <a:pPr>
              <a:defRPr sz="800">
                <a:solidFill>
                  <a:srgbClr val="64748B"/>
                </a:solidFill>
                <a:latin typeface="맑은 고딕"/>
              </a:defRPr>
            </a:pPr>
            <a:r>
              <a:t>도용/어뷰징 사전 차단으로 잠재 금융 사고 방지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818120" y="5175504"/>
            <a:ext cx="3611880" cy="10789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046720" y="5266944"/>
            <a:ext cx="3200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9333EA"/>
                </a:solidFill>
                <a:latin typeface="맑은 고딕"/>
              </a:defRPr>
            </a:pPr>
            <a:r>
              <a:t>Zero Loss</a:t>
            </a:r>
          </a:p>
          <a:p>
            <a:pPr>
              <a:defRPr sz="1000" b="1">
                <a:solidFill>
                  <a:srgbClr val="0F172A"/>
                </a:solidFill>
                <a:latin typeface="맑은 고딕"/>
              </a:defRPr>
            </a:pPr>
            <a:r>
              <a:t>대용량 이벤트 무손실 수집</a:t>
            </a:r>
          </a:p>
          <a:p>
            <a:pPr>
              <a:defRPr sz="800">
                <a:solidFill>
                  <a:srgbClr val="64748B"/>
                </a:solidFill>
                <a:latin typeface="맑은 고딕"/>
              </a:defRPr>
            </a:pPr>
            <a:r>
              <a:t>일 5,000만 건 유입 트래픽 유실율 0% 유지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